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70" r:id="rId13"/>
    <p:sldId id="278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5" d="100"/>
          <a:sy n="105" d="100"/>
        </p:scale>
        <p:origin x="-1104" y="-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494CA-AEFA-5F4E-8621-DB315FE6090B}" type="datetimeFigureOut">
              <a:t>8/12/13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D6306-5464-DE49-9ED5-851BC01CCAC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Expect larger reponse on larvae and not as big</a:t>
            </a:r>
            <a:r>
              <a:rPr lang="en-US" baseline="0"/>
              <a:t> response in juveniles/adults so want to investigate underlying molecular mechanisms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D6306-5464-DE49-9ED5-851BC01CCACD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265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3KDSR has conserved catalytic domains across taxonomic</a:t>
            </a:r>
            <a:r>
              <a:rPr lang="en-US" baseline="0"/>
              <a:t> groups</a:t>
            </a:r>
          </a:p>
          <a:p>
            <a:r>
              <a:rPr lang="en-US" baseline="0"/>
              <a:t>Exposure to bacteria prompted increase in ceramide production (3-KDSR) and subsequent transformation into other sphingolipids (AC) – ceramide and sphingolipids are important signaling molecules during stress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D6306-5464-DE49-9ED5-851BC01CCACD}" type="slidenum"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90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8641 H. kamtschatkana, 41,136 O. lurida</a:t>
            </a:r>
          </a:p>
          <a:p>
            <a:r>
              <a:rPr lang="en-US"/>
              <a:t>Large number of genes that did not match those in other species and enriched in environmental stress response – species specific environmental interactions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D6306-5464-DE49-9ED5-851BC01CCACD}" type="slidenum"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31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 direct relationship between phylogenetic relatedness</a:t>
            </a:r>
            <a:r>
              <a:rPr lang="en-US" baseline="0"/>
              <a:t> and number of shared sequences: incomplete transcriptomes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D6306-5464-DE49-9ED5-851BC01CCACD}" type="slidenum"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67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Smaller size and less calcification was due to developmental delay.</a:t>
            </a:r>
            <a:r>
              <a:rPr lang="en-US" baseline="0"/>
              <a:t>  Day 1 to 3 corresponds to a shift from dependence on maternal energy resources to external resources – too much stress on energy budget to deal with combatting OA?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D6306-5464-DE49-9ED5-851BC01CCACD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74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are the underlying mechanisms governing the response of juvenile/adult oysters</a:t>
            </a:r>
            <a:r>
              <a:rPr lang="en-US" baseline="0"/>
              <a:t> to OA?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D6306-5464-DE49-9ED5-851BC01CCACD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76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Gill tissue serves many functions as interface between oyster and environment</a:t>
            </a:r>
          </a:p>
          <a:p>
            <a:r>
              <a:rPr lang="en-US"/>
              <a:t>Enriched protein categories: generation of precursor metabolites and energy (metabolic processes), oxygen metabolism and reactive oxygen species defense (environmental</a:t>
            </a:r>
            <a:r>
              <a:rPr lang="en-US" baseline="0"/>
              <a:t> change)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D6306-5464-DE49-9ED5-851BC01CCACD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45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Immune response is downregulated: inflammatory, wound, homophilic cell adhesion</a:t>
            </a:r>
          </a:p>
          <a:p>
            <a:r>
              <a:rPr lang="en-US"/>
              <a:t>Transport and transcription</a:t>
            </a:r>
            <a:r>
              <a:rPr lang="en-US" baseline="0"/>
              <a:t> are upregulated</a:t>
            </a:r>
          </a:p>
          <a:p>
            <a:r>
              <a:rPr lang="en-US" baseline="0"/>
              <a:t>Highly, significantly upregulated: calcium-regulated heat stable protein 1 (mRNA binding), thymidine phosphorylase (nucleotide synthesis)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D6306-5464-DE49-9ED5-851BC01CCACD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83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Highly sig down reg in mech stress: adenylosuccinate lyase (AMP synthesis)</a:t>
            </a:r>
          </a:p>
          <a:p>
            <a:r>
              <a:rPr lang="en-US"/>
              <a:t>Highly sig up reg in mech stress: nucleolar</a:t>
            </a:r>
            <a:r>
              <a:rPr lang="en-US" baseline="0"/>
              <a:t> protein 56 (60S ribosomal subunit biogenesis)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D6306-5464-DE49-9ED5-851BC01CCACD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69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Highly upreg mech: NADH dehydrogenase (transfer e- to respiratory chain), dynein</a:t>
            </a:r>
            <a:r>
              <a:rPr lang="en-US" baseline="0"/>
              <a:t> heavy chain (cilia), 40S ribosomal protein, cytochrom b (resp chain), cytochrom c oxidase (e- transport), glutahione S-transferase (detoxification), dual oxidase (oxidative stress response)</a:t>
            </a:r>
          </a:p>
          <a:p>
            <a:r>
              <a:rPr lang="en-US" baseline="0"/>
              <a:t>Downreg: integrin (receptor), thymidine phosphorylase (endothelial cell/blood vessel growth)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D6306-5464-DE49-9ED5-851BC01CCACD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03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All oysters grew throughout experiment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D6306-5464-DE49-9ED5-851BC01CCACD}" type="slidenum"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77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23 sequences involved in ceramide metabolism identified, characterized the expression of 4 (bold)</a:t>
            </a:r>
          </a:p>
          <a:p>
            <a:r>
              <a:rPr lang="en-US"/>
              <a:t>Evidence</a:t>
            </a:r>
            <a:r>
              <a:rPr lang="en-US" baseline="0"/>
              <a:t> for conservation of pathway that produces ceramide de novo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D6306-5464-DE49-9ED5-851BC01CCACD}" type="slidenum"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24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1AD9-E9F9-BD46-8C11-E71407E2BC4F}" type="datetimeFigureOut">
              <a:rPr lang="en-US"/>
              <a:t>8/12/13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9CDFC7-44A4-5B42-89BA-3C8C674F4A37}" type="slidenum">
              <a:rPr lang="en-US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1AD9-E9F9-BD46-8C11-E71407E2BC4F}" type="datetimeFigureOut">
              <a:rPr lang="en-US"/>
              <a:t>8/12/13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DFC7-44A4-5B42-89BA-3C8C674F4A3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1AD9-E9F9-BD46-8C11-E71407E2BC4F}" type="datetimeFigureOut">
              <a:rPr lang="en-US"/>
              <a:t>8/12/13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DFC7-44A4-5B42-89BA-3C8C674F4A3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1AD9-E9F9-BD46-8C11-E71407E2BC4F}" type="datetimeFigureOut">
              <a:rPr lang="en-US"/>
              <a:t>8/12/13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DFC7-44A4-5B42-89BA-3C8C674F4A3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1AD9-E9F9-BD46-8C11-E71407E2BC4F}" type="datetimeFigureOut">
              <a:rPr lang="en-US"/>
              <a:t>8/12/13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DFC7-44A4-5B42-89BA-3C8C674F4A37}" type="slidenum">
              <a:rPr lang="en-US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1AD9-E9F9-BD46-8C11-E71407E2BC4F}" type="datetimeFigureOut">
              <a:rPr lang="en-US"/>
              <a:t>8/12/13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DFC7-44A4-5B42-89BA-3C8C674F4A37}" type="slidenum">
              <a:rPr lang="en-US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1AD9-E9F9-BD46-8C11-E71407E2BC4F}" type="datetimeFigureOut">
              <a:rPr lang="en-US"/>
              <a:t>8/12/13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DFC7-44A4-5B42-89BA-3C8C674F4A37}" type="slidenum">
              <a:rPr lang="en-US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1AD9-E9F9-BD46-8C11-E71407E2BC4F}" type="datetimeFigureOut">
              <a:rPr lang="en-US"/>
              <a:t>8/12/13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DFC7-44A4-5B42-89BA-3C8C674F4A3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1AD9-E9F9-BD46-8C11-E71407E2BC4F}" type="datetimeFigureOut">
              <a:rPr lang="en-US"/>
              <a:t>8/12/13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DFC7-44A4-5B42-89BA-3C8C674F4A3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1AD9-E9F9-BD46-8C11-E71407E2BC4F}" type="datetimeFigureOut">
              <a:rPr lang="en-US"/>
              <a:t>8/12/13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DFC7-44A4-5B42-89BA-3C8C674F4A3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01AD9-E9F9-BD46-8C11-E71407E2BC4F}" type="datetimeFigureOut">
              <a:rPr lang="en-US"/>
              <a:t>8/12/13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DFC7-44A4-5B42-89BA-3C8C674F4A3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1301AD9-E9F9-BD46-8C11-E71407E2BC4F}" type="datetimeFigureOut">
              <a:rPr lang="en-US"/>
              <a:t>8/12/13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39CDFC7-44A4-5B42-89BA-3C8C674F4A37}" type="slidenum">
              <a:rPr lang="en-US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Pre-France Committee Meeting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August 14, 2013</a:t>
            </a:r>
          </a:p>
        </p:txBody>
      </p:sp>
    </p:spTree>
    <p:extLst>
      <p:ext uri="{BB962C8B-B14F-4D97-AF65-F5344CB8AC3E}">
        <p14:creationId xmlns:p14="http://schemas.microsoft.com/office/powerpoint/2010/main" val="2431090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Juveniles: Response to Ocean Acidification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3 pCO</a:t>
            </a:r>
            <a:r>
              <a:rPr lang="en-US" baseline="-2500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 treatments for 1 month</a:t>
            </a:r>
          </a:p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Additional stress: mechanical</a:t>
            </a:r>
          </a:p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Samples taken for: proteomics, shell micromechanics, fatty acids </a:t>
            </a:r>
            <a:r>
              <a:rPr lang="en-US">
                <a:solidFill>
                  <a:schemeClr val="bg1">
                    <a:lumMod val="65000"/>
                  </a:schemeClr>
                </a:solidFill>
              </a:rPr>
              <a:t>(histology, epigenetics)</a:t>
            </a:r>
          </a:p>
        </p:txBody>
      </p:sp>
      <p:pic>
        <p:nvPicPr>
          <p:cNvPr id="4" name="Picture 3" descr="method diagra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0" t="6515" r="17562" b="47535"/>
          <a:stretch/>
        </p:blipFill>
        <p:spPr>
          <a:xfrm>
            <a:off x="0" y="2076493"/>
            <a:ext cx="4844660" cy="315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96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A diff re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57" y="457200"/>
            <a:ext cx="6400800" cy="640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95048"/>
            <a:ext cx="9313333" cy="1600200"/>
          </a:xfrm>
        </p:spPr>
        <p:txBody>
          <a:bodyPr>
            <a:normAutofit/>
          </a:bodyPr>
          <a:lstStyle/>
          <a:p>
            <a:r>
              <a:rPr lang="en-US" sz="3600"/>
              <a:t>Proteomic Response to Ocean Acidification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1920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accent3">
                    <a:lumMod val="50000"/>
                  </a:schemeClr>
                </a:solidFill>
              </a:rPr>
              <a:t>Timmins-Schiffman in prep.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77142" y="1765905"/>
            <a:ext cx="18832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Inflammatory response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87637" y="2341638"/>
            <a:ext cx="1863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Response to wounding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00905" y="1002416"/>
            <a:ext cx="3100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Cortical actin cytoskeleton organization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13428" y="1310193"/>
            <a:ext cx="2693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Cortical cytoskeleton organization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17686" y="1919793"/>
            <a:ext cx="2435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Cell-cell junction organization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5675" y="3102150"/>
            <a:ext cx="2029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Homophilic cell adhesion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82695" y="3652202"/>
            <a:ext cx="1861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Intracellular transport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17686" y="4481935"/>
            <a:ext cx="2451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Maintenance of location in cell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09133" y="5606793"/>
            <a:ext cx="3492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Regulation of transcription, DNA-dependent</a:t>
            </a:r>
          </a:p>
        </p:txBody>
      </p:sp>
    </p:spTree>
    <p:extLst>
      <p:ext uri="{BB962C8B-B14F-4D97-AF65-F5344CB8AC3E}">
        <p14:creationId xmlns:p14="http://schemas.microsoft.com/office/powerpoint/2010/main" val="2346614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00 mech stress diff re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57200"/>
            <a:ext cx="6400800" cy="640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7338"/>
            <a:ext cx="9144000" cy="1600200"/>
          </a:xfrm>
        </p:spPr>
        <p:txBody>
          <a:bodyPr>
            <a:normAutofit/>
          </a:bodyPr>
          <a:lstStyle/>
          <a:p>
            <a:r>
              <a:rPr lang="en-US" sz="3600"/>
              <a:t>Proteomic Response to Mechanical Stress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2095" y="1064381"/>
            <a:ext cx="3472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tRNA aminoacylation for protein translation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10466" y="1795492"/>
            <a:ext cx="1833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Amino acid activation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28992" y="1487715"/>
            <a:ext cx="1981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Membrane invagination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11744" y="2201333"/>
            <a:ext cx="2571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Cellular membrane organization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7512" y="4027714"/>
            <a:ext cx="1456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Cell proliferation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11946" y="5373635"/>
            <a:ext cx="1098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Endocytosis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581001"/>
            <a:ext cx="1920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accent3">
                    <a:lumMod val="50000"/>
                  </a:schemeClr>
                </a:solidFill>
              </a:rPr>
              <a:t>Timmins-Schiffman in prep.</a:t>
            </a:r>
          </a:p>
        </p:txBody>
      </p:sp>
    </p:spTree>
    <p:extLst>
      <p:ext uri="{BB962C8B-B14F-4D97-AF65-F5344CB8AC3E}">
        <p14:creationId xmlns:p14="http://schemas.microsoft.com/office/powerpoint/2010/main" val="116901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800 mech stress diff re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57200"/>
            <a:ext cx="6400800" cy="640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24" y="-957338"/>
            <a:ext cx="9144000" cy="1600200"/>
          </a:xfrm>
        </p:spPr>
        <p:txBody>
          <a:bodyPr/>
          <a:lstStyle/>
          <a:p>
            <a:r>
              <a:rPr lang="en-US" sz="3600"/>
              <a:t>Proteomic Response to OA + Mech Stress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13659" y="1179939"/>
            <a:ext cx="2167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Polysaccharide metabolism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06992" y="4758824"/>
            <a:ext cx="1714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Leukocyte activation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04458" y="2660953"/>
            <a:ext cx="2276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Mitochondrion organization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1944" y="3804605"/>
            <a:ext cx="2029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Homophilic cell adhesion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32426" y="3132668"/>
            <a:ext cx="1282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Cell activation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20611" y="3689049"/>
            <a:ext cx="1472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Protein targeting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06992" y="4112382"/>
            <a:ext cx="2451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Maintenance of location in cell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4387" y="2346478"/>
            <a:ext cx="2426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Regulation of cell proliferation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04458" y="1641603"/>
            <a:ext cx="2262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Neurological system process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22569" y="3535160"/>
            <a:ext cx="2698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Pyrimidine nucleotide metabolism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19502" y="4154064"/>
            <a:ext cx="1884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Nucleoside metabolism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28992" y="2968730"/>
            <a:ext cx="2078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Aminoglycan metabolism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04691" y="5551715"/>
            <a:ext cx="1999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Cellular lipid catabolism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81001"/>
            <a:ext cx="1920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accent3">
                    <a:lumMod val="50000"/>
                  </a:schemeClr>
                </a:solidFill>
              </a:rPr>
              <a:t>Timmins-Schiffman in prep.</a:t>
            </a:r>
          </a:p>
        </p:txBody>
      </p:sp>
    </p:spTree>
    <p:extLst>
      <p:ext uri="{BB962C8B-B14F-4D97-AF65-F5344CB8AC3E}">
        <p14:creationId xmlns:p14="http://schemas.microsoft.com/office/powerpoint/2010/main" val="41319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01524"/>
            <a:ext cx="9144000" cy="1778000"/>
          </a:xfrm>
        </p:spPr>
        <p:txBody>
          <a:bodyPr/>
          <a:lstStyle/>
          <a:p>
            <a:r>
              <a:rPr lang="en-US" sz="3600"/>
              <a:t>Fatty Acid Response to Ocean Acidification</a:t>
            </a:r>
          </a:p>
        </p:txBody>
      </p:sp>
      <p:pic>
        <p:nvPicPr>
          <p:cNvPr id="4" name="Picture 3" descr="NMDS 3 treatmen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77850"/>
            <a:ext cx="6400800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81001"/>
            <a:ext cx="1920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accent3">
                    <a:lumMod val="50000"/>
                  </a:schemeClr>
                </a:solidFill>
              </a:rPr>
              <a:t>Timmins-Schiffman in prep.</a:t>
            </a:r>
          </a:p>
        </p:txBody>
      </p:sp>
    </p:spTree>
    <p:extLst>
      <p:ext uri="{BB962C8B-B14F-4D97-AF65-F5344CB8AC3E}">
        <p14:creationId xmlns:p14="http://schemas.microsoft.com/office/powerpoint/2010/main" val="382257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4" y="-350762"/>
            <a:ext cx="9240762" cy="1600200"/>
          </a:xfrm>
        </p:spPr>
        <p:txBody>
          <a:bodyPr>
            <a:normAutofit/>
          </a:bodyPr>
          <a:lstStyle/>
          <a:p>
            <a:r>
              <a:rPr lang="en-US" sz="3200"/>
              <a:t>Shell Properties Response to Ocean Acidification</a:t>
            </a:r>
          </a:p>
        </p:txBody>
      </p:sp>
      <p:pic>
        <p:nvPicPr>
          <p:cNvPr id="4" name="Picture 3" descr="Screenshot 8:12:13 3:18 PM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52"/>
          <a:stretch/>
        </p:blipFill>
        <p:spPr>
          <a:xfrm>
            <a:off x="86784" y="2518833"/>
            <a:ext cx="4700313" cy="3302000"/>
          </a:xfrm>
          <a:prstGeom prst="rect">
            <a:avLst/>
          </a:prstGeom>
        </p:spPr>
      </p:pic>
      <p:pic>
        <p:nvPicPr>
          <p:cNvPr id="5" name="Picture 4" descr="Screenshot 8:12:13 3:18 PM-2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65"/>
          <a:stretch/>
        </p:blipFill>
        <p:spPr>
          <a:xfrm>
            <a:off x="4443687" y="2539999"/>
            <a:ext cx="4700313" cy="3513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81001"/>
            <a:ext cx="18240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accent3">
                    <a:lumMod val="50000"/>
                  </a:schemeClr>
                </a:solidFill>
              </a:rPr>
              <a:t>Data from Gary Dickinson</a:t>
            </a:r>
          </a:p>
        </p:txBody>
      </p:sp>
    </p:spTree>
    <p:extLst>
      <p:ext uri="{BB962C8B-B14F-4D97-AF65-F5344CB8AC3E}">
        <p14:creationId xmlns:p14="http://schemas.microsoft.com/office/powerpoint/2010/main" val="3398617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Juveniles: Response to Ocean Acidification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595959"/>
                </a:solidFill>
              </a:rPr>
              <a:t>Possible evidence for trade-offs in response to stress</a:t>
            </a:r>
          </a:p>
          <a:p>
            <a:r>
              <a:rPr lang="en-US">
                <a:solidFill>
                  <a:srgbClr val="595959"/>
                </a:solidFill>
              </a:rPr>
              <a:t>Fatty acid metabolism is not affected</a:t>
            </a:r>
          </a:p>
          <a:p>
            <a:pPr lvl="1"/>
            <a:r>
              <a:rPr lang="en-US">
                <a:solidFill>
                  <a:srgbClr val="595959"/>
                </a:solidFill>
              </a:rPr>
              <a:t>Lipid catabolism with multiple stressors?</a:t>
            </a:r>
          </a:p>
          <a:p>
            <a:r>
              <a:rPr lang="en-US">
                <a:solidFill>
                  <a:srgbClr val="595959"/>
                </a:solidFill>
              </a:rPr>
              <a:t>Shell structure is impacted</a:t>
            </a:r>
          </a:p>
          <a:p>
            <a:r>
              <a:rPr lang="en-US">
                <a:solidFill>
                  <a:srgbClr val="595959"/>
                </a:solidFill>
              </a:rPr>
              <a:t>Heightened response to mechanical stress at 2800 µatm</a:t>
            </a:r>
          </a:p>
          <a:p>
            <a:endParaRPr lang="en-US">
              <a:solidFill>
                <a:srgbClr val="595959"/>
              </a:solidFill>
            </a:endParaRPr>
          </a:p>
          <a:p>
            <a:endParaRPr lang="en-US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614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Proteomics Follow-up: France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595959"/>
                </a:solidFill>
              </a:rPr>
              <a:t>Choose 1-2 proteins that are important in response to ocean acidification</a:t>
            </a:r>
          </a:p>
          <a:p>
            <a:r>
              <a:rPr lang="en-US">
                <a:solidFill>
                  <a:srgbClr val="595959"/>
                </a:solidFill>
              </a:rPr>
              <a:t>Develop protein- and gene-level assays</a:t>
            </a:r>
          </a:p>
          <a:p>
            <a:r>
              <a:rPr lang="en-US">
                <a:solidFill>
                  <a:srgbClr val="595959"/>
                </a:solidFill>
              </a:rPr>
              <a:t>Characterize expression across developmental stages, tissues, and environmental conditions</a:t>
            </a:r>
          </a:p>
        </p:txBody>
      </p:sp>
    </p:spTree>
    <p:extLst>
      <p:ext uri="{BB962C8B-B14F-4D97-AF65-F5344CB8AC3E}">
        <p14:creationId xmlns:p14="http://schemas.microsoft.com/office/powerpoint/2010/main" val="3692929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1 revis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" y="1220451"/>
            <a:ext cx="7186083" cy="55528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Extra! Ceramide Metabolism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2414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accent3">
                    <a:lumMod val="50000"/>
                  </a:schemeClr>
                </a:solidFill>
              </a:rPr>
              <a:t>Timmins-Schiffman &amp; Roberts 2012</a:t>
            </a:r>
          </a:p>
        </p:txBody>
      </p:sp>
    </p:spTree>
    <p:extLst>
      <p:ext uri="{BB962C8B-B14F-4D97-AF65-F5344CB8AC3E}">
        <p14:creationId xmlns:p14="http://schemas.microsoft.com/office/powerpoint/2010/main" val="406942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434" y="1363594"/>
            <a:ext cx="5856817" cy="54807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1905"/>
            <a:ext cx="8229600" cy="1600200"/>
          </a:xfrm>
        </p:spPr>
        <p:txBody>
          <a:bodyPr/>
          <a:lstStyle/>
          <a:p>
            <a:r>
              <a:rPr lang="en-US"/>
              <a:t>Extra! Ceramide Metabolism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581001"/>
            <a:ext cx="2414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accent3">
                    <a:lumMod val="50000"/>
                  </a:schemeClr>
                </a:solidFill>
              </a:rPr>
              <a:t>Timmins-Schiffman &amp; Roberts 2012</a:t>
            </a:r>
          </a:p>
        </p:txBody>
      </p:sp>
    </p:spTree>
    <p:extLst>
      <p:ext uri="{BB962C8B-B14F-4D97-AF65-F5344CB8AC3E}">
        <p14:creationId xmlns:p14="http://schemas.microsoft.com/office/powerpoint/2010/main" val="4157235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Dissertation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595959"/>
                </a:solidFill>
              </a:rPr>
              <a:t>Larval oyster response to ocean acidification</a:t>
            </a:r>
          </a:p>
          <a:p>
            <a:r>
              <a:rPr lang="en-US">
                <a:solidFill>
                  <a:srgbClr val="595959"/>
                </a:solidFill>
              </a:rPr>
              <a:t>Juvenile oyster response to ocean acidification</a:t>
            </a:r>
          </a:p>
          <a:p>
            <a:pPr lvl="1"/>
            <a:r>
              <a:rPr lang="en-US" sz="1800">
                <a:solidFill>
                  <a:srgbClr val="595959"/>
                </a:solidFill>
              </a:rPr>
              <a:t>Proteome characterization</a:t>
            </a:r>
          </a:p>
          <a:p>
            <a:pPr lvl="1"/>
            <a:r>
              <a:rPr lang="en-US" sz="1800">
                <a:solidFill>
                  <a:srgbClr val="595959"/>
                </a:solidFill>
              </a:rPr>
              <a:t>Response to ocean acidification: proteomic, fatty acid, shell micromechanics</a:t>
            </a:r>
          </a:p>
          <a:p>
            <a:pPr lvl="1"/>
            <a:r>
              <a:rPr lang="en-US" sz="1800">
                <a:solidFill>
                  <a:srgbClr val="595959"/>
                </a:solidFill>
              </a:rPr>
              <a:t>France: in depth protein characterization</a:t>
            </a:r>
          </a:p>
          <a:p>
            <a:r>
              <a:rPr lang="en-US">
                <a:solidFill>
                  <a:srgbClr val="595959"/>
                </a:solidFill>
              </a:rPr>
              <a:t>Extras!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11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Extra! Genomic Resources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581001"/>
            <a:ext cx="2108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accent3">
                    <a:lumMod val="50000"/>
                  </a:schemeClr>
                </a:solidFill>
              </a:rPr>
              <a:t>Timmins-Schiffman et al. 2013</a:t>
            </a:r>
          </a:p>
        </p:txBody>
      </p:sp>
      <p:pic>
        <p:nvPicPr>
          <p:cNvPr id="4" name="Picture 3" descr="Figure 1 - pie char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900"/>
            <a:ext cx="9144000" cy="38827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6100" y="5530334"/>
            <a:ext cx="1460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Ostrea lurida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03900" y="5530334"/>
            <a:ext cx="244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Haliotis kamtschatkana</a:t>
            </a:r>
          </a:p>
        </p:txBody>
      </p:sp>
    </p:spTree>
    <p:extLst>
      <p:ext uri="{BB962C8B-B14F-4D97-AF65-F5344CB8AC3E}">
        <p14:creationId xmlns:p14="http://schemas.microsoft.com/office/powerpoint/2010/main" val="3077749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Extra! Genomic Resources</a:t>
            </a:r>
          </a:p>
        </p:txBody>
      </p:sp>
      <p:pic>
        <p:nvPicPr>
          <p:cNvPr id="3" name="Picture 2" descr="Figure 2 - bar graph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1600200"/>
            <a:ext cx="9055100" cy="52162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16100" y="1834634"/>
            <a:ext cx="1460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Ostrea lurida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03900" y="1834634"/>
            <a:ext cx="244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Haliotis kamtschatkana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2108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accent3">
                    <a:lumMod val="50000"/>
                  </a:schemeClr>
                </a:solidFill>
              </a:rPr>
              <a:t>Timmins-Schiffman et al. 2013</a:t>
            </a:r>
          </a:p>
        </p:txBody>
      </p:sp>
    </p:spTree>
    <p:extLst>
      <p:ext uri="{BB962C8B-B14F-4D97-AF65-F5344CB8AC3E}">
        <p14:creationId xmlns:p14="http://schemas.microsoft.com/office/powerpoint/2010/main" val="618434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14470"/>
            <a:ext cx="8229600" cy="1600200"/>
          </a:xfrm>
        </p:spPr>
        <p:txBody>
          <a:bodyPr/>
          <a:lstStyle/>
          <a:p>
            <a:r>
              <a:rPr lang="en-US"/>
              <a:t>Timeline</a:t>
            </a:r>
          </a:p>
        </p:txBody>
      </p:sp>
      <p:cxnSp>
        <p:nvCxnSpPr>
          <p:cNvPr id="4" name="Straight Connector 3"/>
          <p:cNvCxnSpPr>
            <a:stCxn id="2" idx="2"/>
          </p:cNvCxnSpPr>
          <p:nvPr/>
        </p:nvCxnSpPr>
        <p:spPr>
          <a:xfrm>
            <a:off x="4572000" y="1103168"/>
            <a:ext cx="10583" cy="5440362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43568" y="1417638"/>
            <a:ext cx="2407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rgbClr val="7F7F7F"/>
                </a:solidFill>
              </a:rPr>
              <a:t>Fall 2009 – start at UW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1863751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rgbClr val="7F7F7F"/>
                </a:solidFill>
              </a:rPr>
              <a:t>Winter 2011 – qualifying exam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70207" y="2306081"/>
            <a:ext cx="2583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rgbClr val="7F7F7F"/>
                </a:solidFill>
              </a:rPr>
              <a:t>Fall 2011 – general exam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64933" y="2895084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7F7F7F"/>
                </a:solidFill>
              </a:rPr>
              <a:t>2012-2013 – papers accepted: larvae, proteome characterization, ceramide, genomic resources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5333" y="4048666"/>
            <a:ext cx="4347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September 2013 – submit juvenile OA response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64933" y="4546084"/>
            <a:ext cx="4656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Sept-Dec 2013 – study in France, write dissertation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3069" y="5329998"/>
            <a:ext cx="402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January 2014 – finish writing dissertation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64933" y="5752584"/>
            <a:ext cx="2609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January 27, 2014 - defend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39053" y="6297084"/>
            <a:ext cx="2729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Feb-March 2014 - revisions</a:t>
            </a:r>
          </a:p>
        </p:txBody>
      </p:sp>
    </p:spTree>
    <p:extLst>
      <p:ext uri="{BB962C8B-B14F-4D97-AF65-F5344CB8AC3E}">
        <p14:creationId xmlns:p14="http://schemas.microsoft.com/office/powerpoint/2010/main" val="67367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7116" y="3240618"/>
            <a:ext cx="5564717" cy="1029002"/>
          </a:xfrm>
          <a:ln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>
                <a:solidFill>
                  <a:srgbClr val="595959"/>
                </a:solidFill>
              </a:rPr>
              <a:t>Ocean acidification effects will vary across life stages of the oyster</a:t>
            </a:r>
          </a:p>
        </p:txBody>
      </p:sp>
      <p:sp>
        <p:nvSpPr>
          <p:cNvPr id="7" name="Oval 6"/>
          <p:cNvSpPr/>
          <p:nvPr/>
        </p:nvSpPr>
        <p:spPr>
          <a:xfrm>
            <a:off x="476250" y="449040"/>
            <a:ext cx="2137833" cy="2201333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359150" y="449040"/>
            <a:ext cx="2137833" cy="2201333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242050" y="449040"/>
            <a:ext cx="2137833" cy="2201333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6250" y="4508500"/>
            <a:ext cx="2137833" cy="2201333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359150" y="4508500"/>
            <a:ext cx="2137833" cy="2201333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242050" y="4508500"/>
            <a:ext cx="2137833" cy="2201333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69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98264"/>
            <a:ext cx="8229600" cy="1143000"/>
          </a:xfrm>
        </p:spPr>
        <p:txBody>
          <a:bodyPr/>
          <a:lstStyle/>
          <a:p>
            <a:r>
              <a:rPr lang="en-US"/>
              <a:t>Larvae</a:t>
            </a:r>
          </a:p>
        </p:txBody>
      </p:sp>
      <p:pic>
        <p:nvPicPr>
          <p:cNvPr id="5" name="Content Placeholder 5" descr="CO2estimates.pdf"/>
          <p:cNvPicPr>
            <a:picLocks noChangeAspect="1"/>
          </p:cNvPicPr>
          <p:nvPr/>
        </p:nvPicPr>
        <p:blipFill rotWithShape="1">
          <a:blip r:embed="rId2"/>
          <a:srcRect l="10179" t="16839" r="11308" b="34614"/>
          <a:stretch/>
        </p:blipFill>
        <p:spPr>
          <a:xfrm>
            <a:off x="1670346" y="2079238"/>
            <a:ext cx="5972059" cy="477876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459756" y="4656861"/>
            <a:ext cx="3821202" cy="11442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280958" y="4668303"/>
            <a:ext cx="0" cy="124716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459756" y="2425687"/>
            <a:ext cx="4599172" cy="22884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58928" y="2425687"/>
            <a:ext cx="0" cy="3489785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02978" y="4298971"/>
            <a:ext cx="1826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Ambient, pH 7.99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02978" y="2079239"/>
            <a:ext cx="1785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MidCO</a:t>
            </a:r>
            <a:r>
              <a:rPr lang="en-US" baseline="-25000"/>
              <a:t>2</a:t>
            </a:r>
            <a:r>
              <a:rPr lang="en-US"/>
              <a:t>, pH 7.75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02978" y="1278361"/>
            <a:ext cx="3215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HighCO</a:t>
            </a:r>
            <a:r>
              <a:rPr lang="en-US" baseline="-25000"/>
              <a:t>2</a:t>
            </a:r>
            <a:r>
              <a:rPr lang="en-US"/>
              <a:t>, 1065 µatm, pH 7.66</a:t>
            </a:r>
          </a:p>
        </p:txBody>
      </p:sp>
      <p:sp>
        <p:nvSpPr>
          <p:cNvPr id="17" name="Freeform 16"/>
          <p:cNvSpPr/>
          <p:nvPr/>
        </p:nvSpPr>
        <p:spPr>
          <a:xfrm>
            <a:off x="7090605" y="1363957"/>
            <a:ext cx="435079" cy="975935"/>
          </a:xfrm>
          <a:custGeom>
            <a:avLst/>
            <a:gdLst>
              <a:gd name="connsiteX0" fmla="*/ 0 w 435079"/>
              <a:gd name="connsiteY0" fmla="*/ 975935 h 975935"/>
              <a:gd name="connsiteX1" fmla="*/ 70554 w 435079"/>
              <a:gd name="connsiteY1" fmla="*/ 870111 h 975935"/>
              <a:gd name="connsiteX2" fmla="*/ 94071 w 435079"/>
              <a:gd name="connsiteY2" fmla="*/ 799561 h 975935"/>
              <a:gd name="connsiteX3" fmla="*/ 105830 w 435079"/>
              <a:gd name="connsiteY3" fmla="*/ 752528 h 975935"/>
              <a:gd name="connsiteX4" fmla="*/ 129348 w 435079"/>
              <a:gd name="connsiteY4" fmla="*/ 705495 h 975935"/>
              <a:gd name="connsiteX5" fmla="*/ 176384 w 435079"/>
              <a:gd name="connsiteY5" fmla="*/ 599671 h 975935"/>
              <a:gd name="connsiteX6" fmla="*/ 199901 w 435079"/>
              <a:gd name="connsiteY6" fmla="*/ 529121 h 975935"/>
              <a:gd name="connsiteX7" fmla="*/ 246937 w 435079"/>
              <a:gd name="connsiteY7" fmla="*/ 435055 h 975935"/>
              <a:gd name="connsiteX8" fmla="*/ 270455 w 435079"/>
              <a:gd name="connsiteY8" fmla="*/ 388022 h 975935"/>
              <a:gd name="connsiteX9" fmla="*/ 293972 w 435079"/>
              <a:gd name="connsiteY9" fmla="*/ 317473 h 975935"/>
              <a:gd name="connsiteX10" fmla="*/ 317490 w 435079"/>
              <a:gd name="connsiteY10" fmla="*/ 282198 h 975935"/>
              <a:gd name="connsiteX11" fmla="*/ 341008 w 435079"/>
              <a:gd name="connsiteY11" fmla="*/ 211649 h 975935"/>
              <a:gd name="connsiteX12" fmla="*/ 364526 w 435079"/>
              <a:gd name="connsiteY12" fmla="*/ 176374 h 975935"/>
              <a:gd name="connsiteX13" fmla="*/ 411561 w 435079"/>
              <a:gd name="connsiteY13" fmla="*/ 70550 h 975935"/>
              <a:gd name="connsiteX14" fmla="*/ 435079 w 435079"/>
              <a:gd name="connsiteY14" fmla="*/ 0 h 97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35079" h="975935">
                <a:moveTo>
                  <a:pt x="0" y="975935"/>
                </a:moveTo>
                <a:cubicBezTo>
                  <a:pt x="23518" y="940660"/>
                  <a:pt x="57147" y="910331"/>
                  <a:pt x="70554" y="870111"/>
                </a:cubicBezTo>
                <a:cubicBezTo>
                  <a:pt x="78393" y="846594"/>
                  <a:pt x="88058" y="823610"/>
                  <a:pt x="94071" y="799561"/>
                </a:cubicBezTo>
                <a:cubicBezTo>
                  <a:pt x="97991" y="783883"/>
                  <a:pt x="100155" y="767659"/>
                  <a:pt x="105830" y="752528"/>
                </a:cubicBezTo>
                <a:cubicBezTo>
                  <a:pt x="111985" y="736116"/>
                  <a:pt x="122838" y="721770"/>
                  <a:pt x="129348" y="705495"/>
                </a:cubicBezTo>
                <a:cubicBezTo>
                  <a:pt x="171329" y="600550"/>
                  <a:pt x="131137" y="667537"/>
                  <a:pt x="176384" y="599671"/>
                </a:cubicBezTo>
                <a:cubicBezTo>
                  <a:pt x="184223" y="576154"/>
                  <a:pt x="186150" y="549746"/>
                  <a:pt x="199901" y="529121"/>
                </a:cubicBezTo>
                <a:cubicBezTo>
                  <a:pt x="241548" y="466656"/>
                  <a:pt x="208582" y="521350"/>
                  <a:pt x="246937" y="435055"/>
                </a:cubicBezTo>
                <a:cubicBezTo>
                  <a:pt x="254056" y="419038"/>
                  <a:pt x="263945" y="404297"/>
                  <a:pt x="270455" y="388022"/>
                </a:cubicBezTo>
                <a:cubicBezTo>
                  <a:pt x="279662" y="365007"/>
                  <a:pt x="280221" y="338098"/>
                  <a:pt x="293972" y="317473"/>
                </a:cubicBezTo>
                <a:cubicBezTo>
                  <a:pt x="301811" y="305715"/>
                  <a:pt x="311750" y="295112"/>
                  <a:pt x="317490" y="282198"/>
                </a:cubicBezTo>
                <a:cubicBezTo>
                  <a:pt x="327558" y="259546"/>
                  <a:pt x="327257" y="232274"/>
                  <a:pt x="341008" y="211649"/>
                </a:cubicBezTo>
                <a:cubicBezTo>
                  <a:pt x="348847" y="199891"/>
                  <a:pt x="358786" y="189288"/>
                  <a:pt x="364526" y="176374"/>
                </a:cubicBezTo>
                <a:cubicBezTo>
                  <a:pt x="420497" y="50443"/>
                  <a:pt x="358338" y="150378"/>
                  <a:pt x="411561" y="70550"/>
                </a:cubicBezTo>
                <a:lnTo>
                  <a:pt x="435079" y="0"/>
                </a:lnTo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endCxn id="17" idx="9"/>
          </p:cNvCxnSpPr>
          <p:nvPr/>
        </p:nvCxnSpPr>
        <p:spPr>
          <a:xfrm>
            <a:off x="2459756" y="1669672"/>
            <a:ext cx="4924821" cy="1175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7" idx="9"/>
          </p:cNvCxnSpPr>
          <p:nvPr/>
        </p:nvCxnSpPr>
        <p:spPr>
          <a:xfrm>
            <a:off x="7384577" y="1681430"/>
            <a:ext cx="0" cy="4234042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392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 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841248"/>
            <a:ext cx="6327648" cy="60167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0282"/>
            <a:ext cx="8229600" cy="1143000"/>
          </a:xfrm>
        </p:spPr>
        <p:txBody>
          <a:bodyPr/>
          <a:lstStyle/>
          <a:p>
            <a:r>
              <a:rPr lang="en-US"/>
              <a:t>Larvae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2108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accent3">
                    <a:lumMod val="50000"/>
                  </a:schemeClr>
                </a:solidFill>
              </a:rPr>
              <a:t>Timmins-Schiffman et al. 2013</a:t>
            </a:r>
          </a:p>
        </p:txBody>
      </p:sp>
      <p:sp>
        <p:nvSpPr>
          <p:cNvPr id="3" name="Rectangle 2"/>
          <p:cNvSpPr/>
          <p:nvPr/>
        </p:nvSpPr>
        <p:spPr>
          <a:xfrm>
            <a:off x="2201333" y="902718"/>
            <a:ext cx="955524" cy="30680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13161" y="902718"/>
            <a:ext cx="955524" cy="306806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478209" y="872696"/>
            <a:ext cx="955524" cy="306806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3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991077"/>
            <a:ext cx="6303264" cy="5766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Larvae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581001"/>
            <a:ext cx="2108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accent3">
                    <a:lumMod val="50000"/>
                  </a:schemeClr>
                </a:solidFill>
              </a:rPr>
              <a:t>Timmins-Schiffman et al. 2013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48316" y="958334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Ambient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3494" y="958334"/>
            <a:ext cx="91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MidCO</a:t>
            </a:r>
            <a:r>
              <a:rPr lang="en-US" baseline="-2500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2776" y="9260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HighCO</a:t>
            </a:r>
            <a:r>
              <a:rPr lang="en-US" baseline="-25000"/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2537307" y="994215"/>
            <a:ext cx="955524" cy="30680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649135" y="994215"/>
            <a:ext cx="955524" cy="306806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0468" y="964193"/>
            <a:ext cx="955524" cy="306806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4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8:12:13 9:29 AM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685" y="1257904"/>
            <a:ext cx="5414200" cy="56000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82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/>
              <a:t>Juveniles: Proteome Characterization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4563" y="6600044"/>
            <a:ext cx="2108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accent3">
                    <a:lumMod val="50000"/>
                  </a:schemeClr>
                </a:solidFill>
              </a:rPr>
              <a:t>Timmins-Schiffman et al. 2013</a:t>
            </a:r>
          </a:p>
        </p:txBody>
      </p:sp>
    </p:spTree>
    <p:extLst>
      <p:ext uri="{BB962C8B-B14F-4D97-AF65-F5344CB8AC3E}">
        <p14:creationId xmlns:p14="http://schemas.microsoft.com/office/powerpoint/2010/main" val="2703488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Juveniles: Proteome Characterization</a:t>
            </a:r>
          </a:p>
        </p:txBody>
      </p:sp>
      <p:pic>
        <p:nvPicPr>
          <p:cNvPr id="4" name="Picture 3" descr="gill proteome pi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2" b="16845"/>
          <a:stretch/>
        </p:blipFill>
        <p:spPr>
          <a:xfrm>
            <a:off x="268941" y="1669671"/>
            <a:ext cx="8875059" cy="4961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81001"/>
            <a:ext cx="2108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accent3">
                    <a:lumMod val="50000"/>
                  </a:schemeClr>
                </a:solidFill>
              </a:rPr>
              <a:t>Timmins-Schiffman et al. 2013</a:t>
            </a:r>
          </a:p>
        </p:txBody>
      </p:sp>
    </p:spTree>
    <p:extLst>
      <p:ext uri="{BB962C8B-B14F-4D97-AF65-F5344CB8AC3E}">
        <p14:creationId xmlns:p14="http://schemas.microsoft.com/office/powerpoint/2010/main" val="1052593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Juveniles: Response to Ocean Acidification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>
                <a:solidFill>
                  <a:srgbClr val="595959"/>
                </a:solidFill>
              </a:rPr>
              <a:t>6 pCO</a:t>
            </a:r>
            <a:r>
              <a:rPr lang="en-US" baseline="-25000">
                <a:solidFill>
                  <a:srgbClr val="595959"/>
                </a:solidFill>
              </a:rPr>
              <a:t>2</a:t>
            </a:r>
            <a:r>
              <a:rPr lang="en-US">
                <a:solidFill>
                  <a:srgbClr val="595959"/>
                </a:solidFill>
              </a:rPr>
              <a:t> treatments for 1 month</a:t>
            </a:r>
          </a:p>
          <a:p>
            <a:r>
              <a:rPr lang="en-US">
                <a:solidFill>
                  <a:srgbClr val="595959"/>
                </a:solidFill>
              </a:rPr>
              <a:t>Additional stress: heat, mechanical</a:t>
            </a:r>
          </a:p>
          <a:p>
            <a:r>
              <a:rPr lang="en-US">
                <a:solidFill>
                  <a:srgbClr val="595959"/>
                </a:solidFill>
              </a:rPr>
              <a:t>Samples taken for: proteomics, shell micromechanics, fatty acids, histology, epigenetics</a:t>
            </a:r>
          </a:p>
        </p:txBody>
      </p:sp>
      <p:pic>
        <p:nvPicPr>
          <p:cNvPr id="4" name="Picture 3" descr="method diagra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0" t="6515" r="17562" b="47535"/>
          <a:stretch/>
        </p:blipFill>
        <p:spPr>
          <a:xfrm>
            <a:off x="0" y="2245826"/>
            <a:ext cx="4844660" cy="315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299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3035</TotalTime>
  <Words>906</Words>
  <Application>Microsoft Macintosh PowerPoint</Application>
  <PresentationFormat>On-screen Show (4:3)</PresentationFormat>
  <Paragraphs>135</Paragraphs>
  <Slides>22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Executive</vt:lpstr>
      <vt:lpstr>Pre-France Committee Meeting</vt:lpstr>
      <vt:lpstr>Dissertation Summary</vt:lpstr>
      <vt:lpstr>PowerPoint Presentation</vt:lpstr>
      <vt:lpstr>Larvae</vt:lpstr>
      <vt:lpstr>Larvae</vt:lpstr>
      <vt:lpstr>Larvae</vt:lpstr>
      <vt:lpstr>Juveniles: Proteome Characterization</vt:lpstr>
      <vt:lpstr>Juveniles: Proteome Characterization</vt:lpstr>
      <vt:lpstr>Juveniles: Response to Ocean Acidification</vt:lpstr>
      <vt:lpstr>Juveniles: Response to Ocean Acidification</vt:lpstr>
      <vt:lpstr>Proteomic Response to Ocean Acidification</vt:lpstr>
      <vt:lpstr>Proteomic Response to Mechanical Stress</vt:lpstr>
      <vt:lpstr>Proteomic Response to OA + Mech Stress</vt:lpstr>
      <vt:lpstr>Fatty Acid Response to Ocean Acidification</vt:lpstr>
      <vt:lpstr>Shell Properties Response to Ocean Acidification</vt:lpstr>
      <vt:lpstr>Juveniles: Response to Ocean Acidification</vt:lpstr>
      <vt:lpstr>Proteomics Follow-up: France</vt:lpstr>
      <vt:lpstr>Extra! Ceramide Metabolism</vt:lpstr>
      <vt:lpstr>Extra! Ceramide Metabolism</vt:lpstr>
      <vt:lpstr>Extra! Genomic Resources</vt:lpstr>
      <vt:lpstr>Extra! Genomic Resources</vt:lpstr>
      <vt:lpstr>Timeline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Pre-France Committee Meeting</dc:title>
  <dc:creator>Emma Timmins-Schiffman</dc:creator>
  <cp:lastModifiedBy>Emma Timmins-Schiffman</cp:lastModifiedBy>
  <cp:revision>24</cp:revision>
  <dcterms:created xsi:type="dcterms:W3CDTF">2013-08-12T15:11:29Z</dcterms:created>
  <dcterms:modified xsi:type="dcterms:W3CDTF">2013-08-14T18:48:40Z</dcterms:modified>
</cp:coreProperties>
</file>